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3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72" r:id="rId19"/>
    <p:sldId id="274" r:id="rId20"/>
    <p:sldId id="275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1" r:id="rId30"/>
    <p:sldId id="292" r:id="rId31"/>
    <p:sldId id="283" r:id="rId32"/>
    <p:sldId id="284" r:id="rId33"/>
    <p:sldId id="290" r:id="rId34"/>
    <p:sldId id="287" r:id="rId35"/>
    <p:sldId id="291" r:id="rId36"/>
    <p:sldId id="286" r:id="rId37"/>
    <p:sldId id="288" r:id="rId38"/>
    <p:sldId id="289" r:id="rId39"/>
    <p:sldId id="293" r:id="rId40"/>
    <p:sldId id="294" r:id="rId41"/>
    <p:sldId id="295" r:id="rId42"/>
    <p:sldId id="298" r:id="rId43"/>
    <p:sldId id="297" r:id="rId44"/>
    <p:sldId id="296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33" r:id="rId62"/>
    <p:sldId id="315" r:id="rId63"/>
    <p:sldId id="330" r:id="rId64"/>
    <p:sldId id="317" r:id="rId65"/>
    <p:sldId id="332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4B1A06-E496-41A9-B611-C87B22E5131E}">
          <p14:sldIdLst>
            <p14:sldId id="256"/>
          </p14:sldIdLst>
        </p14:section>
        <p14:section name="Tissue prep." id="{D5CA3187-4ABF-40C0-B76D-C92180447EA7}">
          <p14:sldIdLst>
            <p14:sldId id="257"/>
            <p14:sldId id="268"/>
            <p14:sldId id="273"/>
            <p14:sldId id="258"/>
            <p14:sldId id="259"/>
            <p14:sldId id="269"/>
          </p14:sldIdLst>
        </p14:section>
        <p14:section name="QC, Pre-processing" id="{1E6FC321-CE32-4370-AB09-C938197D334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71"/>
            <p14:sldId id="272"/>
            <p14:sldId id="274"/>
            <p14:sldId id="275"/>
            <p14:sldId id="285"/>
            <p14:sldId id="276"/>
            <p14:sldId id="277"/>
            <p14:sldId id="278"/>
            <p14:sldId id="279"/>
            <p14:sldId id="280"/>
            <p14:sldId id="281"/>
            <p14:sldId id="282"/>
            <p14:sldId id="331"/>
            <p14:sldId id="292"/>
            <p14:sldId id="283"/>
            <p14:sldId id="284"/>
            <p14:sldId id="290"/>
            <p14:sldId id="287"/>
            <p14:sldId id="291"/>
            <p14:sldId id="286"/>
            <p14:sldId id="288"/>
            <p14:sldId id="289"/>
            <p14:sldId id="293"/>
            <p14:sldId id="294"/>
            <p14:sldId id="295"/>
            <p14:sldId id="298"/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33"/>
            <p14:sldId id="315"/>
            <p14:sldId id="330"/>
            <p14:sldId id="317"/>
            <p14:sldId id="332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86F"/>
    <a:srgbClr val="0CBEC3"/>
    <a:srgbClr val="4472C4"/>
    <a:srgbClr val="00BFC4"/>
    <a:srgbClr val="5CB85C"/>
    <a:srgbClr val="F0AC4D"/>
    <a:srgbClr val="D95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CD4-C8E3-4580-9973-3C7D540C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90817-0E1A-4E90-A681-1313324C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EC605-6284-412B-8050-1311073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E83-D50B-4B7F-9FD1-CE25E2DF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27A2-788E-4D64-AC89-569E3B07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1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3E9EA-C27D-4273-B326-A5FE2568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3F9C-103E-48DA-A0E3-DE121DC7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83B3-C159-4CA5-8D1D-A3857BC2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96FF6-5B1B-4980-9629-8B53A8D4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B266-676B-48CA-9DBA-B343DEA7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320312-4C8F-4C15-B2D0-BFD32C11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746B2-CD2D-4484-A545-44E71D11C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F0375-0F49-4C54-A3C1-820E5E54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BDECE-9696-4035-8BE0-D83A412C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3ABB4-F11B-48A2-8C98-A21B34B6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34C8E-1D88-442D-B203-4B782AB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7CB8-CAAF-4B73-9651-D28AD6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E682-6F07-414F-BE4A-0A2B1DB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AFB7-F9B6-4611-A05F-9D47D8F1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3F78-9F7B-439D-A9C6-BE06B15F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8DF-E810-4188-BD7D-86ED669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14627-1939-46A7-A5C9-6AB168FC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DB5E-C372-4913-9C0E-88B3A81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23833-EBAD-47DC-9AC4-7DD5722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3A34-864E-4DB0-981B-BA42203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1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6AD5C-266A-409D-A3B8-D0833615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1AE94-3610-4C56-9EFB-43CB335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DBC07-34E2-4945-9040-34509708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04229-EFE2-418B-A773-D980F3C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F0D61-1AD1-4A5A-99DE-47805583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95C0-FE14-4685-91D9-12435532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90E8-FEF4-4D5A-9932-8956945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4FCD-8437-4D0B-8474-1FCBE2AD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CBC5-955C-41D6-8D57-63189EE3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9C786-47F7-4727-BBE1-47876635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2C28A-00B5-4B11-8A42-A66CD80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2BE9B-D321-4A9F-A46E-7C993C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9C70E1-B7A0-4EC1-AF44-0F7DB04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52ECC5-7A80-4A56-81D4-A3F4E980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CD54-0B0F-4E24-B978-C9F802C1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E16641-3CDD-4174-BD90-B33AD08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4E03D-0E0A-4775-B885-23B8966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7FC6E-056B-4145-8585-3C1FEE5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8F0826-9431-49A2-92E8-478F2ECE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8BF22-FEB2-49B0-A9D6-79F635F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9464-DB12-434B-A67E-9421322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45F79-E6C5-446C-9673-D59F8EDC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2B59-359E-495F-AB73-782B9C13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3CE30-9790-4282-961A-8AF99E780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28BA4-A701-4C32-8CD6-B1DF1114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238F8-C885-4D25-A52B-C39021C3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53AF0-E359-4BFD-8723-50B10B8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D28A6-33B5-4144-AC4A-76077256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781A2-26A2-4A57-9664-9DC0DD298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FAC42-D440-402E-A856-9152B2DD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0D26C-FCA3-40A0-93C5-5F0E8FA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ABAEC-F7D2-4DFD-B7B1-F6D0C5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997CF-4873-49FC-B6A2-FB8D37DE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3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E90B2-48AD-44DB-92B2-DF905FE0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97E34-D73B-45E6-A8AC-5726A91A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61493-7CFF-423C-924A-9587D018C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ED4D0-97DA-45AD-8092-E12BF794AF70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C6C71-861E-4B51-AF32-0D102C7B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E54B-0CE1-4BD6-8584-19549A9A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kegg.jsp?path=mmu01212$Fatty%20acid%20metabolism&amp;termId=550039722&amp;source=keg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762C5-3649-46D0-90BB-3CEB118F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Mouse thyroid tissue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8BEE9-87AC-4BFA-BF92-A33775AA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Gene Expression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1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107B1B-24BA-4CD5-A2F0-023C6E99F2C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96278-82AB-4286-8831-67842101D928}"/>
              </a:ext>
            </a:extLst>
          </p:cNvPr>
          <p:cNvGrpSpPr/>
          <p:nvPr/>
        </p:nvGrpSpPr>
        <p:grpSpPr>
          <a:xfrm>
            <a:off x="964151" y="1052646"/>
            <a:ext cx="8683086" cy="4989521"/>
            <a:chOff x="964151" y="1455602"/>
            <a:chExt cx="8683086" cy="4989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56CF77-EA90-4AE1-95A8-82207A6D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962" y="1954973"/>
              <a:ext cx="7915275" cy="3981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D1810-0AD9-479D-BADA-6D07736442F1}"/>
                </a:ext>
              </a:extLst>
            </p:cNvPr>
            <p:cNvSpPr txBox="1"/>
            <p:nvPr/>
          </p:nvSpPr>
          <p:spPr>
            <a:xfrm>
              <a:off x="1731962" y="1455602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b="0" i="0" dirty="0">
                  <a:solidFill>
                    <a:srgbClr val="333333"/>
                  </a:solidFill>
                  <a:effectLst/>
                  <a:latin typeface="Helvetica Neue"/>
                </a:rPr>
                <a:t>Per Base Sequence Content ( Heatmap 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0D098-E36B-433B-AB0E-B1547CFB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962" y="5940298"/>
              <a:ext cx="791527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92AF03-12A2-4A01-8DDB-15C3D2BFF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6" r="92537" b="21225"/>
            <a:stretch/>
          </p:blipFill>
          <p:spPr>
            <a:xfrm>
              <a:off x="964151" y="1846488"/>
              <a:ext cx="767811" cy="4399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C7285-9E9F-467E-BFEB-0ABAC02D8956}"/>
              </a:ext>
            </a:extLst>
          </p:cNvPr>
          <p:cNvSpPr txBox="1"/>
          <p:nvPr/>
        </p:nvSpPr>
        <p:spPr>
          <a:xfrm>
            <a:off x="1731962" y="6445123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with warning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6D4BB-031D-4935-BC08-DB8E3600A09D}"/>
              </a:ext>
            </a:extLst>
          </p:cNvPr>
          <p:cNvSpPr txBox="1"/>
          <p:nvPr/>
        </p:nvSpPr>
        <p:spPr>
          <a:xfrm>
            <a:off x="1731962" y="6075791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D68A2-9684-4510-BF9E-A1ECBBCE4F66}"/>
              </a:ext>
            </a:extLst>
          </p:cNvPr>
          <p:cNvSpPr/>
          <p:nvPr/>
        </p:nvSpPr>
        <p:spPr>
          <a:xfrm>
            <a:off x="1668680" y="6173310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4F929-0533-4EB4-9582-CDDD1E46985A}"/>
              </a:ext>
            </a:extLst>
          </p:cNvPr>
          <p:cNvSpPr/>
          <p:nvPr/>
        </p:nvSpPr>
        <p:spPr>
          <a:xfrm>
            <a:off x="1668680" y="6563682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EFE99-1DA9-406F-8B7E-36ACAB8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2290763"/>
            <a:ext cx="5100636" cy="3400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D1CB8-56DE-44D9-B5CF-F0CA9A23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4037"/>
            <a:ext cx="5800725" cy="3867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A752B5-CB91-4093-B357-25C4CB40910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211B-B363-4F51-A82A-2792F1683B76}"/>
              </a:ext>
            </a:extLst>
          </p:cNvPr>
          <p:cNvSpPr txBox="1"/>
          <p:nvPr/>
        </p:nvSpPr>
        <p:spPr>
          <a:xfrm>
            <a:off x="1008062" y="6060519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19 samples with warning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C77AB-5261-40E9-B096-D59E8693366C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 samples failed : </a:t>
            </a:r>
            <a:r>
              <a:rPr lang="en-US" altLang="ko-KR" sz="1400" dirty="0"/>
              <a:t>W6_2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F8E47-0077-41FC-A14F-3055723F0B61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D02B7-B72E-4208-A1DC-30B7E32778CD}"/>
              </a:ext>
            </a:extLst>
          </p:cNvPr>
          <p:cNvSpPr/>
          <p:nvPr/>
        </p:nvSpPr>
        <p:spPr>
          <a:xfrm>
            <a:off x="944780" y="6179078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0700E-8F40-4DB6-A27F-2EB2B2A2E316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14B9D-8C5D-465F-9866-786DC5B3D160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7BC88-129A-45C2-8DD0-BB053B8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4184"/>
            <a:ext cx="5029200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C3F30-FD18-45A6-8E91-96D95C22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824036"/>
            <a:ext cx="5800725" cy="386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5523A-BE39-4CF7-B263-6A9BB8E24B17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C37FB-86FE-4E10-A113-92C1C6CFD36F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8D449-95B0-4EB3-8AC6-7880D0A31908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8ACD-94CC-449D-BCB9-619C727815D3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5119EF-2E85-4D19-B3FF-94CE1C164BD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174E1-FB57-4CEB-B1B8-82D3931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25563"/>
            <a:ext cx="8124825" cy="5448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B5DB8CB-52B9-49E9-854C-CD0B71F1EF24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(Summary)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95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5C78D7B-64F6-446B-A194-E72F08CE8C98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after</a:t>
            </a:r>
            <a:r>
              <a:rPr lang="ko-KR" altLang="en-US" sz="3600" dirty="0"/>
              <a:t> </a:t>
            </a:r>
            <a:r>
              <a:rPr lang="en-US" altLang="ko-KR" sz="3600" dirty="0"/>
              <a:t>trimming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B59EF-1F73-486C-934D-C0035F73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1325562"/>
            <a:ext cx="8328026" cy="545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95151-2326-4E6F-A018-3C36CF986EBF}"/>
              </a:ext>
            </a:extLst>
          </p:cNvPr>
          <p:cNvSpPr txBox="1"/>
          <p:nvPr/>
        </p:nvSpPr>
        <p:spPr>
          <a:xfrm>
            <a:off x="431800" y="956229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1708F"/>
                </a:solidFill>
                <a:effectLst/>
                <a:latin typeface="Helvetica Neue"/>
              </a:rPr>
              <a:t>No samples found with any adapter contamination &gt; 0.1%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6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2AE57B-73EC-4F84-9CA4-AC5DF53A4C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SortmeRNA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D9BAD-9CB8-4466-AA3F-EE38E45B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34" y="1205855"/>
            <a:ext cx="8036517" cy="5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C36DCA-006F-4814-BF8F-E5A4DBB5D6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STAR, </a:t>
            </a:r>
            <a:r>
              <a:rPr lang="en-US" altLang="ko-KR" sz="3600" dirty="0" err="1"/>
              <a:t>RseqC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AF899-AB73-45E4-B15E-E1498F929018}"/>
              </a:ext>
            </a:extLst>
          </p:cNvPr>
          <p:cNvSpPr txBox="1"/>
          <p:nvPr/>
        </p:nvSpPr>
        <p:spPr>
          <a:xfrm>
            <a:off x="5455995" y="1594791"/>
            <a:ext cx="6098582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Total records: </a:t>
            </a:r>
            <a:r>
              <a:rPr lang="ko-KR" altLang="en-US" sz="1600" dirty="0">
                <a:latin typeface="+mj-lt"/>
              </a:rPr>
              <a:t>전체 </a:t>
            </a:r>
            <a:r>
              <a:rPr lang="en-US" altLang="ko-KR" sz="1600" dirty="0">
                <a:latin typeface="+mj-lt"/>
              </a:rPr>
              <a:t>mapping </a:t>
            </a:r>
            <a:r>
              <a:rPr lang="ko-KR" altLang="en-US" sz="1600" dirty="0">
                <a:latin typeface="+mj-lt"/>
              </a:rPr>
              <a:t>된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 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QC failed: QC </a:t>
            </a:r>
            <a:r>
              <a:rPr lang="ko-KR" altLang="en-US" sz="1600" dirty="0">
                <a:latin typeface="+mj-lt"/>
              </a:rPr>
              <a:t>에서 품질이 낮아 걸러진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Non primary hits: best hit </a:t>
            </a:r>
            <a:r>
              <a:rPr lang="ko-KR" altLang="en-US" sz="1600" dirty="0">
                <a:latin typeface="+mj-lt"/>
              </a:rPr>
              <a:t>이 아닌 다른 </a:t>
            </a:r>
            <a:r>
              <a:rPr lang="en-US" altLang="ko-KR" sz="1600" dirty="0">
                <a:latin typeface="+mj-lt"/>
              </a:rPr>
              <a:t>alignment </a:t>
            </a:r>
            <a:r>
              <a:rPr lang="ko-KR" altLang="en-US" sz="1600" dirty="0">
                <a:latin typeface="+mj-lt"/>
              </a:rPr>
              <a:t>의 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Unmapped reads: mapping </a:t>
            </a:r>
            <a:r>
              <a:rPr lang="ko-KR" altLang="en-US" sz="1600" dirty="0">
                <a:latin typeface="+mj-lt"/>
              </a:rPr>
              <a:t>이 되지 않은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&lt;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(non-unique): mapping quality </a:t>
            </a:r>
            <a:r>
              <a:rPr lang="ko-KR" altLang="en-US" sz="1600" dirty="0">
                <a:latin typeface="+mj-lt"/>
              </a:rPr>
              <a:t>가 기준 미만으로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없는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&gt;=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(unique): mapping quality </a:t>
            </a:r>
            <a:r>
              <a:rPr lang="ko-KR" altLang="en-US" sz="1600" dirty="0">
                <a:latin typeface="+mj-lt"/>
              </a:rPr>
              <a:t>가 기준 이상으로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있는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34A5C-E40D-48D3-8721-5965CA34C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1"/>
          <a:stretch/>
        </p:blipFill>
        <p:spPr>
          <a:xfrm>
            <a:off x="230322" y="1594791"/>
            <a:ext cx="4899617" cy="45053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A9913E-25E1-4B2D-84D2-3037F86607D8}"/>
              </a:ext>
            </a:extLst>
          </p:cNvPr>
          <p:cNvSpPr/>
          <p:nvPr/>
        </p:nvSpPr>
        <p:spPr>
          <a:xfrm>
            <a:off x="170576" y="2944678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75397-48A9-4A2F-9A2B-C1EA6E6681A1}"/>
              </a:ext>
            </a:extLst>
          </p:cNvPr>
          <p:cNvSpPr/>
          <p:nvPr/>
        </p:nvSpPr>
        <p:spPr>
          <a:xfrm>
            <a:off x="170575" y="3518116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A5BAB9-9F85-41F8-BB41-D4F094187C06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IGV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C91BE7-4B49-4D77-AC98-70A49C09DE18}"/>
              </a:ext>
            </a:extLst>
          </p:cNvPr>
          <p:cNvGrpSpPr/>
          <p:nvPr/>
        </p:nvGrpSpPr>
        <p:grpSpPr>
          <a:xfrm>
            <a:off x="805343" y="1325563"/>
            <a:ext cx="10447090" cy="5244791"/>
            <a:chOff x="805343" y="1325563"/>
            <a:chExt cx="10447090" cy="5244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1117DF-EFD8-43AF-8C7F-156284E2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" y="1325563"/>
              <a:ext cx="10447090" cy="524479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C8BD01D-114C-4A4A-A2E7-843F20F84C9C}"/>
                </a:ext>
              </a:extLst>
            </p:cNvPr>
            <p:cNvCxnSpPr>
              <a:cxnSpLocks/>
            </p:cNvCxnSpPr>
            <p:nvPr/>
          </p:nvCxnSpPr>
          <p:spPr>
            <a:xfrm>
              <a:off x="4070348" y="3429000"/>
              <a:ext cx="52965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224673-35A4-404B-B272-0B5E4EBA788D}"/>
                </a:ext>
              </a:extLst>
            </p:cNvPr>
            <p:cNvSpPr txBox="1"/>
            <p:nvPr/>
          </p:nvSpPr>
          <p:spPr>
            <a:xfrm>
              <a:off x="4858862" y="2931332"/>
              <a:ext cx="353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deletion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3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DEAA47-2A8E-43EF-A41D-D1E9CDF05A1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Expression call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HTseq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41CEF-3977-455D-B86C-8AFC3E2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87778"/>
            <a:ext cx="4430659" cy="3092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1D286-AA89-40E5-BEB2-5CA774B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5563"/>
            <a:ext cx="10902891" cy="1656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95C3E9-882B-4DFE-9EF9-D393D4F6314D}"/>
              </a:ext>
            </a:extLst>
          </p:cNvPr>
          <p:cNvSpPr/>
          <p:nvPr/>
        </p:nvSpPr>
        <p:spPr>
          <a:xfrm>
            <a:off x="431800" y="3213092"/>
            <a:ext cx="4430659" cy="431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A231-736A-47AC-B7D0-3473B904DC6F}"/>
              </a:ext>
            </a:extLst>
          </p:cNvPr>
          <p:cNvSpPr txBox="1"/>
          <p:nvPr/>
        </p:nvSpPr>
        <p:spPr>
          <a:xfrm>
            <a:off x="6096000" y="4106572"/>
            <a:ext cx="44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Read count -&gt; TPM/FPKM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2E9C068-8573-45A9-B5CC-03DFD6A55A5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From now on…..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52ADC-1E9A-4775-BA79-C70C129707F5}"/>
              </a:ext>
            </a:extLst>
          </p:cNvPr>
          <p:cNvSpPr/>
          <p:nvPr/>
        </p:nvSpPr>
        <p:spPr>
          <a:xfrm>
            <a:off x="1203199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1074326-A08E-4B2B-8427-C416D908FCB2}"/>
              </a:ext>
            </a:extLst>
          </p:cNvPr>
          <p:cNvSpPr/>
          <p:nvPr/>
        </p:nvSpPr>
        <p:spPr>
          <a:xfrm>
            <a:off x="3585843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7405B5-3AD3-4E1B-8BD5-F7574A9EC402}"/>
              </a:ext>
            </a:extLst>
          </p:cNvPr>
          <p:cNvSpPr/>
          <p:nvPr/>
        </p:nvSpPr>
        <p:spPr>
          <a:xfrm>
            <a:off x="3255022" y="2569411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397C1CB-88FF-41CB-B102-33B0EEBF29E3}"/>
              </a:ext>
            </a:extLst>
          </p:cNvPr>
          <p:cNvSpPr/>
          <p:nvPr/>
        </p:nvSpPr>
        <p:spPr>
          <a:xfrm rot="5400000">
            <a:off x="1881816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4EF5F0-A9C6-410C-B431-2F49F2C97C59}"/>
              </a:ext>
            </a:extLst>
          </p:cNvPr>
          <p:cNvSpPr/>
          <p:nvPr/>
        </p:nvSpPr>
        <p:spPr>
          <a:xfrm rot="5400000">
            <a:off x="4233331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19DBD0-E5FA-4985-AD68-CA68788B46C2}"/>
              </a:ext>
            </a:extLst>
          </p:cNvPr>
          <p:cNvSpPr/>
          <p:nvPr/>
        </p:nvSpPr>
        <p:spPr>
          <a:xfrm>
            <a:off x="1274751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836F0-A3D7-4FA6-8763-E2C1ACB1441C}"/>
              </a:ext>
            </a:extLst>
          </p:cNvPr>
          <p:cNvSpPr/>
          <p:nvPr/>
        </p:nvSpPr>
        <p:spPr>
          <a:xfrm>
            <a:off x="3693172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994E262-5075-4C22-BB0B-351EB928DFC9}"/>
              </a:ext>
            </a:extLst>
          </p:cNvPr>
          <p:cNvSpPr/>
          <p:nvPr/>
        </p:nvSpPr>
        <p:spPr>
          <a:xfrm>
            <a:off x="-1229794" y="2376981"/>
            <a:ext cx="2172797" cy="524249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dvanced visualizations | Introduction to DGE">
            <a:extLst>
              <a:ext uri="{FF2B5EF4-FFF2-40B4-BE49-F238E27FC236}">
                <a16:creationId xmlns:a16="http://schemas.microsoft.com/office/drawing/2014/main" id="{5D2B0218-2782-4B44-A92C-224C9FB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1" y="2075625"/>
            <a:ext cx="5372773" cy="35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46A515-D80B-4620-8864-7A2DA7CCB4B4}"/>
              </a:ext>
            </a:extLst>
          </p:cNvPr>
          <p:cNvSpPr txBox="1"/>
          <p:nvPr/>
        </p:nvSpPr>
        <p:spPr>
          <a:xfrm>
            <a:off x="6695268" y="1666606"/>
            <a:ext cx="375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DEG plot example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90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018F-3824-4CF5-B67D-8504C9C4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Tissue prep.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C270-032A-4908-A29D-3BD3E8E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24-month B6 mouse thyroid tissue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Pink1 K/O</a:t>
            </a:r>
            <a:r>
              <a:rPr lang="en-US" altLang="ko-KR" dirty="0"/>
              <a:t> : 5ea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Sample ID: P2, P4, P6, P8, P9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WT</a:t>
            </a:r>
            <a:r>
              <a:rPr lang="en-US" altLang="ko-KR" dirty="0"/>
              <a:t> : 5ea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    Sample ID: W5, W6, W7, W8, W9</a:t>
            </a:r>
            <a:endParaRPr lang="ko-KR" altLang="en-US" sz="1600" dirty="0"/>
          </a:p>
        </p:txBody>
      </p:sp>
      <p:pic>
        <p:nvPicPr>
          <p:cNvPr id="1030" name="Picture 6" descr="InsideScientific on Twitter: &quot;Do you use B6 mice in your research? The  @jacksonlab is hosting a #webinar at 1:00 pm ET on July 26 all about these  mice, including a discussion on">
            <a:extLst>
              <a:ext uri="{FF2B5EF4-FFF2-40B4-BE49-F238E27FC236}">
                <a16:creationId xmlns:a16="http://schemas.microsoft.com/office/drawing/2014/main" id="{8BB2D8FB-79B3-437E-B08E-92BF1F5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5238" l="10000" r="90000">
                        <a14:foregroundMark x1="51000" y1="86310" x2="51000" y2="86310"/>
                        <a14:foregroundMark x1="43667" y1="89881" x2="63667" y2="90476"/>
                        <a14:foregroundMark x1="63667" y1="90476" x2="54333" y2="88690"/>
                        <a14:foregroundMark x1="20000" y1="97024" x2="37000" y2="97024"/>
                        <a14:foregroundMark x1="37000" y1="97024" x2="74000" y2="95238"/>
                        <a14:foregroundMark x1="74000" y1="95238" x2="77333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41" y="904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19CD2-7563-4948-BC78-1CA4EDBAAEF2}"/>
              </a:ext>
            </a:extLst>
          </p:cNvPr>
          <p:cNvSpPr/>
          <p:nvPr/>
        </p:nvSpPr>
        <p:spPr>
          <a:xfrm>
            <a:off x="5796794" y="3659529"/>
            <a:ext cx="1048624" cy="4446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5D657-A118-4205-8C30-69A5AEB01847}"/>
              </a:ext>
            </a:extLst>
          </p:cNvPr>
          <p:cNvSpPr txBox="1"/>
          <p:nvPr/>
        </p:nvSpPr>
        <p:spPr>
          <a:xfrm>
            <a:off x="7469173" y="3274808"/>
            <a:ext cx="38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RNA seq.</a:t>
            </a:r>
          </a:p>
          <a:p>
            <a:pPr algn="ctr"/>
            <a:r>
              <a:rPr lang="en-US" altLang="ko-KR" sz="3600" dirty="0"/>
              <a:t>(</a:t>
            </a:r>
            <a:r>
              <a:rPr lang="en-US" altLang="ko-KR" sz="3600" dirty="0" err="1"/>
              <a:t>illumina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6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7069C-36B6-4C58-BFA5-BC9DA7986B6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Mouse thyroid tissue </a:t>
            </a:r>
            <a:endParaRPr lang="ko-KR" altLang="en-US" sz="5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9674E89-116B-4AE0-9895-A158686F51E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Gene Expression analysis</a:t>
            </a:r>
          </a:p>
          <a:p>
            <a:pPr marL="0" indent="0" algn="ctr">
              <a:buNone/>
            </a:pPr>
            <a:r>
              <a:rPr lang="en-US" altLang="ko-KR" dirty="0"/>
              <a:t>9/25 Fri.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DEseq2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DAVID, GSEA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841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Read counts normalization, gene name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E7B85-8DF0-4A36-8500-03AD86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430659" cy="309203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938643-F16F-4A8B-A131-EB242A3795E7}"/>
              </a:ext>
            </a:extLst>
          </p:cNvPr>
          <p:cNvSpPr/>
          <p:nvPr/>
        </p:nvSpPr>
        <p:spPr>
          <a:xfrm>
            <a:off x="5553307" y="3300761"/>
            <a:ext cx="17841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913EE-CBE0-447C-94AF-EC9D437F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" t="-210" r="63025" b="17867"/>
          <a:stretch/>
        </p:blipFill>
        <p:spPr>
          <a:xfrm>
            <a:off x="8186736" y="1416286"/>
            <a:ext cx="2778537" cy="43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DESeq2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89524-077C-4707-9605-0F2FC5FC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154818" cy="440473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1BE8D2C-88DC-4AEF-8CA8-B7337A08A0ED}"/>
              </a:ext>
            </a:extLst>
          </p:cNvPr>
          <p:cNvSpPr/>
          <p:nvPr/>
        </p:nvSpPr>
        <p:spPr>
          <a:xfrm>
            <a:off x="5452946" y="3803998"/>
            <a:ext cx="1839952" cy="369332"/>
          </a:xfrm>
          <a:prstGeom prst="rightArrow">
            <a:avLst/>
          </a:prstGeom>
          <a:solidFill>
            <a:srgbClr val="0CB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7B494-4937-4915-932C-7FEF224358D2}"/>
              </a:ext>
            </a:extLst>
          </p:cNvPr>
          <p:cNvSpPr txBox="1"/>
          <p:nvPr/>
        </p:nvSpPr>
        <p:spPr>
          <a:xfrm>
            <a:off x="7686906" y="3055222"/>
            <a:ext cx="41148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Matrix plotting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PCA (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Principal Component Analysis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Sample to sample distance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12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31DD0-8D28-4738-B14A-9B05BAAC02AC}"/>
              </a:ext>
            </a:extLst>
          </p:cNvPr>
          <p:cNvSpPr txBox="1"/>
          <p:nvPr/>
        </p:nvSpPr>
        <p:spPr>
          <a:xfrm>
            <a:off x="557561" y="1325563"/>
            <a:ext cx="2865863" cy="36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E6942-C33C-4013-AD03-BD473B5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4985"/>
            <a:ext cx="4903148" cy="5163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5CE42-4F46-44B8-8B5C-BB77E847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86" y="1966843"/>
            <a:ext cx="4584097" cy="4721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2A7A1-6965-417E-AF22-2DF874F8FE9D}"/>
              </a:ext>
            </a:extLst>
          </p:cNvPr>
          <p:cNvSpPr txBox="1"/>
          <p:nvPr/>
        </p:nvSpPr>
        <p:spPr>
          <a:xfrm>
            <a:off x="6330175" y="1323038"/>
            <a:ext cx="512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(adjusted p-value &lt; 0.05)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D86DB-7722-487E-B5A3-07181920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16284"/>
          <a:stretch/>
        </p:blipFill>
        <p:spPr>
          <a:xfrm>
            <a:off x="170576" y="1795345"/>
            <a:ext cx="5646810" cy="4592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884A9-B132-471A-BA87-30F5E8CD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6" y="1795345"/>
            <a:ext cx="4361585" cy="459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F9DE-41EE-4D95-9F9F-4EA8A1AF3EC6}"/>
              </a:ext>
            </a:extLst>
          </p:cNvPr>
          <p:cNvSpPr txBox="1"/>
          <p:nvPr/>
        </p:nvSpPr>
        <p:spPr>
          <a:xfrm>
            <a:off x="431800" y="1650380"/>
            <a:ext cx="212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8AD-20DD-4620-9471-4C5ACBBB521F}"/>
              </a:ext>
            </a:extLst>
          </p:cNvPr>
          <p:cNvSpPr txBox="1"/>
          <p:nvPr/>
        </p:nvSpPr>
        <p:spPr>
          <a:xfrm>
            <a:off x="6820576" y="1375788"/>
            <a:ext cx="37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to sample distance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1FDBC-A700-4818-A414-3F6C5F4238D6}"/>
              </a:ext>
            </a:extLst>
          </p:cNvPr>
          <p:cNvSpPr/>
          <p:nvPr/>
        </p:nvSpPr>
        <p:spPr>
          <a:xfrm rot="19712951">
            <a:off x="192457" y="2727576"/>
            <a:ext cx="3431662" cy="2186295"/>
          </a:xfrm>
          <a:prstGeom prst="ellipse">
            <a:avLst/>
          </a:prstGeom>
          <a:noFill/>
          <a:ln w="19050">
            <a:solidFill>
              <a:srgbClr val="F87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23DC96-71B2-4972-B1D4-732547FBCDFB}"/>
              </a:ext>
            </a:extLst>
          </p:cNvPr>
          <p:cNvSpPr/>
          <p:nvPr/>
        </p:nvSpPr>
        <p:spPr>
          <a:xfrm rot="19671596">
            <a:off x="3238756" y="2019712"/>
            <a:ext cx="729842" cy="2116060"/>
          </a:xfrm>
          <a:prstGeom prst="ellipse">
            <a:avLst/>
          </a:prstGeom>
          <a:noFill/>
          <a:ln w="19050">
            <a:solidFill>
              <a:srgbClr val="0CBE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A6528-CCAA-4232-97D0-CD0EE12FA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90" y="0"/>
            <a:ext cx="651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6434D-54D3-4BDE-841C-E241B0AA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650159"/>
            <a:ext cx="5399383" cy="46056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81C5F5-4046-4343-BDB7-2E9FD3D5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6" y="1650160"/>
            <a:ext cx="5898772" cy="4605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E251F-18D7-4EC4-8E31-A9EAE711E738}"/>
              </a:ext>
            </a:extLst>
          </p:cNvPr>
          <p:cNvSpPr txBox="1"/>
          <p:nvPr/>
        </p:nvSpPr>
        <p:spPr>
          <a:xfrm>
            <a:off x="512956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Top500 DE genes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0A233-0B0D-4651-B3BC-30E5B65AF78D}"/>
              </a:ext>
            </a:extLst>
          </p:cNvPr>
          <p:cNvSpPr txBox="1"/>
          <p:nvPr/>
        </p:nvSpPr>
        <p:spPr>
          <a:xfrm>
            <a:off x="6096000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Top10 DE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C76DBD-20A7-400E-9EDC-D1FA7486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5563"/>
            <a:ext cx="4953691" cy="51061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579FB7-2915-4073-9B07-5F77AA5BA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23" y="1325562"/>
            <a:ext cx="4957392" cy="5106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7284565" y="105788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 DE genes (facet grid)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52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E038-FB7B-43F6-AD13-C2041D1B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" y="1044506"/>
            <a:ext cx="4728101" cy="55489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87532"/>
              </p:ext>
            </p:extLst>
          </p:nvPr>
        </p:nvGraphicFramePr>
        <p:xfrm>
          <a:off x="6336997" y="1044506"/>
          <a:ext cx="4728102" cy="536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1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523672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812576" y="85984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Volcano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854ED3-401F-40FE-A8AB-CACF26D6F98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900703" y="4526618"/>
            <a:ext cx="819699" cy="20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CF0996-FD3C-4E0A-98F3-985C8E9CE8CF}"/>
              </a:ext>
            </a:extLst>
          </p:cNvPr>
          <p:cNvSpPr txBox="1"/>
          <p:nvPr/>
        </p:nvSpPr>
        <p:spPr>
          <a:xfrm rot="568573">
            <a:off x="11086436" y="4159806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Linc RNA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9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D787-D539-42C2-83AA-419152B9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28232"/>
            <a:ext cx="9526329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300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38455"/>
              </p:ext>
            </p:extLst>
          </p:nvPr>
        </p:nvGraphicFramePr>
        <p:xfrm>
          <a:off x="91829" y="1019340"/>
          <a:ext cx="12008342" cy="540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58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98340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03976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  <a:gridCol w="4846783">
                  <a:extLst>
                    <a:ext uri="{9D8B030D-6E8A-4147-A177-3AD203B41FA5}">
                      <a16:colId xmlns:a16="http://schemas.microsoft.com/office/drawing/2014/main" val="1884627698"/>
                    </a:ext>
                  </a:extLst>
                </a:gridCol>
                <a:gridCol w="4082030">
                  <a:extLst>
                    <a:ext uri="{9D8B030D-6E8A-4147-A177-3AD203B41FA5}">
                      <a16:colId xmlns:a16="http://schemas.microsoft.com/office/drawing/2014/main" val="3443991411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Ras-related protein Rab-6B (GTPase)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Branched Chain Amino Acid Transaminase 1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Glycoprotein Nonmetastatic Melanoma Protein B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 (cell mem, endosome)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Receptor for retinol uptake STRA6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laminin subunit alpha 3</a:t>
                      </a: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Extracellular region or secreted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PTEN-induced kinase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Cytosol, mitochondrion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gene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Retinol-binding protein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  (?)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Transcription factor SOX-17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Nucleus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Heparan sulfate glucosamine 3-O-sulfotransferase 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5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Gene ontology, pathway study – </a:t>
            </a:r>
            <a:r>
              <a:rPr lang="en-US" altLang="ko-KR" sz="3600" dirty="0"/>
              <a:t>DAVID, GSEA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EA9-1999-4E85-B2B2-1C7BB79F3D2F}"/>
              </a:ext>
            </a:extLst>
          </p:cNvPr>
          <p:cNvSpPr txBox="1"/>
          <p:nvPr/>
        </p:nvSpPr>
        <p:spPr>
          <a:xfrm>
            <a:off x="595618" y="1325563"/>
            <a:ext cx="4739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got ...</a:t>
            </a:r>
          </a:p>
          <a:p>
            <a:r>
              <a:rPr lang="en-US" altLang="ko-KR" dirty="0"/>
              <a:t>791</a:t>
            </a:r>
            <a:r>
              <a:rPr lang="en-US" altLang="ko-KR" sz="2400" b="1" dirty="0"/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DE genes</a:t>
            </a:r>
          </a:p>
          <a:p>
            <a:r>
              <a:rPr lang="en-US" altLang="ko-KR" dirty="0"/>
              <a:t>371</a:t>
            </a:r>
            <a:r>
              <a:rPr lang="en-US" altLang="ko-KR" sz="2400" b="1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DE genes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C3EF4-0666-4BCD-BBAC-5797D65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9" y="1325563"/>
            <a:ext cx="7083025" cy="395677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611575-1A8D-4769-8661-47D3B648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9" y="2651126"/>
            <a:ext cx="5920705" cy="35964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24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DF4767-7F62-49C3-AF06-0E558706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69" y="686670"/>
            <a:ext cx="8649821" cy="6162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79E5D-B730-49CF-BA40-759E9D0A8E58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01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3DC7C6-5F08-40FF-AE7E-CF370EB8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606518"/>
            <a:ext cx="8855697" cy="625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E0116-AF08-4036-92D5-A33DD289ED6D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72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292BD-12AA-4E10-8378-6CE652F0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2435429"/>
            <a:ext cx="9344025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17FAE-B7E1-4F84-92EA-D20437316926}"/>
              </a:ext>
            </a:extLst>
          </p:cNvPr>
          <p:cNvSpPr txBox="1"/>
          <p:nvPr/>
        </p:nvSpPr>
        <p:spPr>
          <a:xfrm>
            <a:off x="600635" y="788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pathway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BBCC-71B1-4AC3-9242-31CF26D10DE1}"/>
              </a:ext>
            </a:extLst>
          </p:cNvPr>
          <p:cNvSpPr txBox="1"/>
          <p:nvPr/>
        </p:nvSpPr>
        <p:spPr>
          <a:xfrm>
            <a:off x="600635" y="1993696"/>
            <a:ext cx="50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metabolic pathway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9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F218C43F-AEAF-47FA-A1A9-618B46146366}"/>
              </a:ext>
            </a:extLst>
          </p:cNvPr>
          <p:cNvSpPr/>
          <p:nvPr/>
        </p:nvSpPr>
        <p:spPr>
          <a:xfrm>
            <a:off x="2408665" y="3843541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2B7B1017-8CA9-4523-98FB-502301C448CF}"/>
              </a:ext>
            </a:extLst>
          </p:cNvPr>
          <p:cNvSpPr/>
          <p:nvPr/>
        </p:nvSpPr>
        <p:spPr>
          <a:xfrm>
            <a:off x="5517995" y="4098587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&quot;허용 안 됨&quot; 기호 6">
            <a:extLst>
              <a:ext uri="{FF2B5EF4-FFF2-40B4-BE49-F238E27FC236}">
                <a16:creationId xmlns:a16="http://schemas.microsoft.com/office/drawing/2014/main" id="{0A4DCF2B-97A7-4D3A-B727-E366B227A5B7}"/>
              </a:ext>
            </a:extLst>
          </p:cNvPr>
          <p:cNvSpPr/>
          <p:nvPr/>
        </p:nvSpPr>
        <p:spPr>
          <a:xfrm>
            <a:off x="8771364" y="4056302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3D13-3328-468D-94AC-70B172760C64}"/>
              </a:ext>
            </a:extLst>
          </p:cNvPr>
          <p:cNvSpPr txBox="1"/>
          <p:nvPr/>
        </p:nvSpPr>
        <p:spPr>
          <a:xfrm>
            <a:off x="4509742" y="-335969"/>
            <a:ext cx="2753111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9600" b="1" dirty="0">
                <a:solidFill>
                  <a:srgbClr val="C00000"/>
                </a:solidFill>
              </a:rPr>
              <a:t>?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016587-AEF2-475C-A710-9E02F027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658346"/>
            <a:ext cx="8534400" cy="866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3BE54-822F-49E5-8CC5-35CC4756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525121"/>
            <a:ext cx="85725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66C9F-B770-4066-9A28-CF25A58C52A7}"/>
              </a:ext>
            </a:extLst>
          </p:cNvPr>
          <p:cNvSpPr txBox="1"/>
          <p:nvPr/>
        </p:nvSpPr>
        <p:spPr>
          <a:xfrm>
            <a:off x="895443" y="102900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gene ontology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71A682-BA26-4E64-AACC-D3C0D8C01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553822"/>
            <a:ext cx="8531478" cy="46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4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C4623-F4C0-4D1D-B9EC-BC8877DF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1" y="756958"/>
            <a:ext cx="9020175" cy="597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2337-EBB1-4F18-A412-76A94A368392}"/>
              </a:ext>
            </a:extLst>
          </p:cNvPr>
          <p:cNvSpPr txBox="1"/>
          <p:nvPr/>
        </p:nvSpPr>
        <p:spPr>
          <a:xfrm>
            <a:off x="590831" y="268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gene ontology</a:t>
            </a:r>
          </a:p>
        </p:txBody>
      </p:sp>
    </p:spTree>
    <p:extLst>
      <p:ext uri="{BB962C8B-B14F-4D97-AF65-F5344CB8AC3E}">
        <p14:creationId xmlns:p14="http://schemas.microsoft.com/office/powerpoint/2010/main" val="1018918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1895F-E026-43D5-A453-2E11A67D029F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UP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BFE17-FE47-48DD-B239-DE551A0B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82" y="880365"/>
            <a:ext cx="7515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38EAE6-3891-4BBA-9756-1F70D0B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2967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10D5DF-00F2-46A1-9477-A942AC59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01758"/>
              </p:ext>
            </p:extLst>
          </p:nvPr>
        </p:nvGraphicFramePr>
        <p:xfrm>
          <a:off x="8165719" y="1253330"/>
          <a:ext cx="281823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8233">
                  <a:extLst>
                    <a:ext uri="{9D8B030D-6E8A-4147-A177-3AD203B41FA5}">
                      <a16:colId xmlns:a16="http://schemas.microsoft.com/office/drawing/2014/main" val="411180133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7114609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4015381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2217864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8319721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ENSMUSG00000036905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8563985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ENSMUSG00000024371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989979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37975923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ENSMUSG00000040552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573414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5529534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ENSMUSG00000049130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6853399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ENSMUSG00000026365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55555886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ENSMUSG00000069441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58094153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ENSMUSG00000061928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09832055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3448730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ENSMUSG00000060586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570225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53219455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ENSMUSG00000030830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35262932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251991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4180288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ENSMUSG00000048163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411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08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8E1A-C00A-44DB-937A-EEB136C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1122646"/>
            <a:ext cx="6841210" cy="44287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F532D52-A605-4873-91C6-BFEBFE8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b="1" dirty="0"/>
              <a:t>Expression in thyroid cancer</a:t>
            </a:r>
            <a:endParaRPr lang="ko-KR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370B792-7F0C-459E-BC53-C81EF41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5" y="5735354"/>
            <a:ext cx="8112070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100F5F-69F4-488A-A3E5-C9E1ECB8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020"/>
            <a:ext cx="7313565" cy="502504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147C7E-A936-4871-A7E7-AF430DF4B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360255"/>
              </p:ext>
            </p:extLst>
          </p:nvPr>
        </p:nvGraphicFramePr>
        <p:xfrm>
          <a:off x="8086144" y="1550020"/>
          <a:ext cx="3622636" cy="466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2636">
                  <a:extLst>
                    <a:ext uri="{9D8B030D-6E8A-4147-A177-3AD203B41FA5}">
                      <a16:colId xmlns:a16="http://schemas.microsoft.com/office/drawing/2014/main" val="2096509687"/>
                    </a:ext>
                  </a:extLst>
                </a:gridCol>
              </a:tblGrid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ENSMUSG00000025351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6941220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ENSMUSG00000018774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905024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745251173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ENSMUSG00000022500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93194628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ENSMUSG00000024413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5851078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ENSMUSG00000021242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734011358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72968415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ENSMUSG00000001348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4490168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ENSMUSG00000017760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8971144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ENSMUSG00000021939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443209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176156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ENSMUSG00000032359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725181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ENSMUSG00000028111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6062569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59476922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ENSMUSG00000038642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2807152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ENSMUSG00000045594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64663592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ENSMUSG00000034707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8818730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ENSMUSG00000028048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8136133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ENSMUSG00000025534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1461312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ENSMUSG00000025232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41204982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ENSMUSG00000021190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85214021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ENSMUSG00000028581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95193040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ENSMUSG00000002204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714883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ENSMUSG00000004207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32340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ENSMUSG00000026177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41028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16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F16BA2-F83E-4211-A573-32F3BA8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5415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F2D787-697E-4322-AF0D-178FB4E6D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82048"/>
              </p:ext>
            </p:extLst>
          </p:nvPr>
        </p:nvGraphicFramePr>
        <p:xfrm>
          <a:off x="9625415" y="1228187"/>
          <a:ext cx="2404398" cy="4874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4398">
                  <a:extLst>
                    <a:ext uri="{9D8B030D-6E8A-4147-A177-3AD203B41FA5}">
                      <a16:colId xmlns:a16="http://schemas.microsoft.com/office/drawing/2014/main" val="2181335285"/>
                    </a:ext>
                  </a:extLst>
                </a:gridCol>
              </a:tblGrid>
              <a:tr h="62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110307075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ENSMUSG00000079293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5372103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ENSMUSG00000059498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103699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2950490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ENSMUSG00000052688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27451715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ENSMUSG00000001750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63632708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0330125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ENSMUSG00000038642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4839732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ENSMUSG00000024164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98235487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91523855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ENSMUSG00000006519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2066446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0743709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3536035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5250111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508093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51572560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3244595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82168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793226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697673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ENSMUSG00000020689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45019429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ENSMUSG00000025044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956311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ENSMUSG00000015950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2281740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ENSMUSG00000026480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599524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ENSMUSG00000040152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52748949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ENSMUSG00000028047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2499581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ENSMUSG00000039005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890278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ENSMUSG00000043091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010893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ENSMUSG00000058672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4849786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ENSMUSG00000045136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09072231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ENSMUSG00000001525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72098489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9718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8DCC6D-CB64-4DBD-B053-F8F5980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4" y="0"/>
            <a:ext cx="783452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8CEAE-4E21-4022-9849-9B0EBABD4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58939"/>
              </p:ext>
            </p:extLst>
          </p:nvPr>
        </p:nvGraphicFramePr>
        <p:xfrm>
          <a:off x="8930998" y="1153458"/>
          <a:ext cx="2293471" cy="5353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3471">
                  <a:extLst>
                    <a:ext uri="{9D8B030D-6E8A-4147-A177-3AD203B41FA5}">
                      <a16:colId xmlns:a16="http://schemas.microsoft.com/office/drawing/2014/main" val="642991516"/>
                    </a:ext>
                  </a:extLst>
                </a:gridCol>
              </a:tblGrid>
              <a:tr h="66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57408169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ENSMUSG00000003873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6876113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ENSMUSG00000079293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0939897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ENSMUSG00000058715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13217403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8231616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21352795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ENSMUSG00000032688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7556806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ENSMUSG00000027646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63891108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9766406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ENSMUSG00000019979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00106382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ENSMUSG00000033765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70653913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ENSMUSG00000026928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95020845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6479294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ENSMUSG00000038642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35150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42484489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7151793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ENSMUSG00000006724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9776986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93948302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ENSMUSG00000060586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79351710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4733135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21248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3126443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6365079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ENSMUSG00000016024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3890431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ENSMUSG00000004864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1155471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ENSMUSG00000061878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69559095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0508251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ENSMUSG00000039005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94535554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533136034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52910673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12376447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0879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022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034307-00C4-459F-8BE3-715F054D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3"/>
            <a:ext cx="9915525" cy="63627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551E64-FC33-4FEF-8084-B0CB6EE2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93137"/>
              </p:ext>
            </p:extLst>
          </p:nvPr>
        </p:nvGraphicFramePr>
        <p:xfrm>
          <a:off x="10077567" y="1011693"/>
          <a:ext cx="1985802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5802">
                  <a:extLst>
                    <a:ext uri="{9D8B030D-6E8A-4147-A177-3AD203B41FA5}">
                      <a16:colId xmlns:a16="http://schemas.microsoft.com/office/drawing/2014/main" val="3037396240"/>
                    </a:ext>
                  </a:extLst>
                </a:gridCol>
              </a:tblGrid>
              <a:tr h="73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2237257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ENSMUSG00000059498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6415772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ENSMUSG00000026656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3908258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ENSMUSG00000030579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67091217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7129923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686316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ENSMUSG00000014599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74524190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ENSMUSG00000006519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3538937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ENSMUSG00000015340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3282648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ENSMUSG00000008136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484941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ENSMUSG00000020689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5826987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ENSMUSG00000002699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89051004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ENSMUSG00000004864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4757878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ENSMUSG00000015950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1884504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ENSMUSG00000026480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36599960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ENSMUSG00000058818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26696652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ENSMUSG00000032462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8366888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ENSMUSG00000020901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20080369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ENSMUSG00000037902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2669007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ENSMUSG00000002111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5815371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ENSMUSG00000021457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9696176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ENSMUSG00000053113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47464934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ENSMUSG00000023992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0654804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08065615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702113131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411510490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2755044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593918695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449754512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2210293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98988557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0328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837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BAFEA-976B-4151-A28D-F63A86FE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181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22919E-F54D-47F1-8053-9E70FA0D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43054"/>
              </p:ext>
            </p:extLst>
          </p:nvPr>
        </p:nvGraphicFramePr>
        <p:xfrm>
          <a:off x="10181815" y="1428730"/>
          <a:ext cx="1923499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3499">
                  <a:extLst>
                    <a:ext uri="{9D8B030D-6E8A-4147-A177-3AD203B41FA5}">
                      <a16:colId xmlns:a16="http://schemas.microsoft.com/office/drawing/2014/main" val="821743337"/>
                    </a:ext>
                  </a:extLst>
                </a:gridCol>
              </a:tblGrid>
              <a:tr h="799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58088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ENSMUSG00000035914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5397071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5211549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11064683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ENSMUSG00000070473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536611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176730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560131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34866314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9276979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16826814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5787514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918352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ENSMUSG00000000732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8062607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8446625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ENSMUSG00000030830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28858196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1972787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4813361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ENSMUSG00000025321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7046734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80949061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225102170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ENSMUSG00000021638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2595186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ENSMUSG00000026395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1998073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ENSMUSG00000048163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27777499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ENSMUSG00000020592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6857288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8900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419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A6694B-D42E-46D7-AAE0-F17368FD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90562"/>
            <a:ext cx="7886700" cy="578167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C026C6-9029-4444-8B37-E854CD07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42195"/>
              </p:ext>
            </p:extLst>
          </p:nvPr>
        </p:nvGraphicFramePr>
        <p:xfrm>
          <a:off x="8705850" y="1253328"/>
          <a:ext cx="4152900" cy="8895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3517214596"/>
                    </a:ext>
                  </a:extLst>
                </a:gridCol>
              </a:tblGrid>
              <a:tr h="80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2322296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ENSMUSG00000015143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8677714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ENSMUSG00000022512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214937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ENSMUSG00000070473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177795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ENSMUSG00000006519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483761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ENSMUSG00000027009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2056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ENSMUSG00000030830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1052481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ENSMUSG00000030786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134555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ENSMUSG00000000290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4057691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ENSMUSG00000004864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0279667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ENSMUSG00000031207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121755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ENSMUSG00000015950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795011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ENSMUSG00000026480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6370564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ENSMUSG00000021638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860947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ENSMUSG00000032462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8910250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ENSMUSG00000020901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3714370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ENSMUSG00000032011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5842128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ENSMUSG00000034116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537462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ENSMUSG00000021823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9203319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827486791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72949089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94799748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5316046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1634594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7122839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2324528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2095766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4963529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1496812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43676986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04026493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02849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95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D67152-73E2-463F-8234-F4188BBD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2" y="56626"/>
            <a:ext cx="8815059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5783E7-E2F4-4A24-9C4B-2FA0B580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40398"/>
              </p:ext>
            </p:extLst>
          </p:nvPr>
        </p:nvGraphicFramePr>
        <p:xfrm>
          <a:off x="9369047" y="1253329"/>
          <a:ext cx="2470528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0528">
                  <a:extLst>
                    <a:ext uri="{9D8B030D-6E8A-4147-A177-3AD203B41FA5}">
                      <a16:colId xmlns:a16="http://schemas.microsoft.com/office/drawing/2014/main" val="1628022976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204175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ENSMUSG00000059498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6065957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ENSMUSG00000024164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02949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ENSMUSG00000006519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122357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ENSMUSG00000073421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25314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ENSMUSG00000060586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0078556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ENSMUSG00000079547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553248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0253326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915822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ENSMUSG00000000290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930017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ENSMUSG00000004864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715699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ENSMUSG00000015950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201876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414812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ENSMUSG00000039005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094612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65369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9249894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0733916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774124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021847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32792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6616567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1692608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484549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764908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237072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1569791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982542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66592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9960243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960498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625626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58858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28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84DC5C-0152-4AAE-904E-EDBAAEE1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3" y="0"/>
            <a:ext cx="881876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30A7DF-38C9-4898-A203-9C22A129F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56747"/>
              </p:ext>
            </p:extLst>
          </p:nvPr>
        </p:nvGraphicFramePr>
        <p:xfrm>
          <a:off x="9086850" y="685800"/>
          <a:ext cx="2838450" cy="7914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1533248661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253866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ENSMUSG00000037805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023983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ENSMUSG00000038900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5521912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ENSMUSG00000074129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8055176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ENSMUSG00000012405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10021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ENSMUSG00000062328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0351376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ENSMUSG00000059070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507414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ENSMUSG00000079641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488502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ENSMUSG00000093674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468810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ENSMUSG00000047215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95962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ENSMUSG00000052146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8831422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ENSMUSG00000061983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4639193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ENSMUSG00000024608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27218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ENSMUSG00000063457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94640150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253351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ENSMUSG00000037563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12914304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32597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ENSMUSG00000040952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7189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ENSMUSG00000090733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8539755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64979412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ENSMUSG00000007892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9596193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9504810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199122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03956558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5955805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417817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2746994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5185356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03830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1021653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17392024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59869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37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739021-9AC8-42AA-BB4B-64482432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4" y="654342"/>
            <a:ext cx="9302093" cy="57837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A8640D-16A0-45A0-B57D-7EAE77B79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2204"/>
              </p:ext>
            </p:extLst>
          </p:nvPr>
        </p:nvGraphicFramePr>
        <p:xfrm>
          <a:off x="9753601" y="1253326"/>
          <a:ext cx="1882140" cy="291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2140">
                  <a:extLst>
                    <a:ext uri="{9D8B030D-6E8A-4147-A177-3AD203B41FA5}">
                      <a16:colId xmlns:a16="http://schemas.microsoft.com/office/drawing/2014/main" val="2999082024"/>
                    </a:ext>
                  </a:extLst>
                </a:gridCol>
              </a:tblGrid>
              <a:tr h="88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84597584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ENSMUSG00000036896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08481448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ENSMUSG00000036887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78755216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ENSMUSG00000036905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5434218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ENSMUSG00000024371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2448047145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ENSMUSG00000024164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4240152767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ENSMUSG00000040552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7603193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6850198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ENSMUSG00000049130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3569409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ENSMUSG00000026365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92069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ENSMUSG00000060459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62701324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ENSMUSG00000031538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84023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ENSMUSG00000046223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26151487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ENSMUSG00000021822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816086598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ENSMUSG00000037411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901926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17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5D2EE7-7DF2-4FDF-97C6-55C59509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" y="0"/>
            <a:ext cx="957330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A6AC06D-BB87-468C-8396-C30D9CF4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96932"/>
              </p:ext>
            </p:extLst>
          </p:nvPr>
        </p:nvGraphicFramePr>
        <p:xfrm>
          <a:off x="7910286" y="952500"/>
          <a:ext cx="4281714" cy="3471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1714">
                  <a:extLst>
                    <a:ext uri="{9D8B030D-6E8A-4147-A177-3AD203B41FA5}">
                      <a16:colId xmlns:a16="http://schemas.microsoft.com/office/drawing/2014/main" val="511461141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0289619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50107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ENSMUSG00000033765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2092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ENSMUSG00000025888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9073706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ENSMUSG00000036896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716788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ENSMUSG00000036887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437114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ENSMUSG00000036905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3451878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ENSMUSG00000024371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0083957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ENSMUSG00000024164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9736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ENSMUSG00000073418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7628284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298161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ENSMUSG00000000290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3654812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ENSMUSG00000004864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52284808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ENSMUSG00000039005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137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9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72398-55FA-4C4C-A710-C31E30D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" y="1934016"/>
            <a:ext cx="6205698" cy="370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F3A0-7550-4E0C-8576-2CA4F2CE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83" y="1679697"/>
            <a:ext cx="5187979" cy="42142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3A8F9D-8BB3-4EBE-9B82-BE0A319722B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- </a:t>
            </a:r>
            <a:r>
              <a:rPr lang="en-US" altLang="ko-KR" sz="4400" dirty="0"/>
              <a:t>information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57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56DD3-1E4E-4470-940A-93A74990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9310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E514DC-0A6D-4BE4-A098-ECC53A83E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32679"/>
              </p:ext>
            </p:extLst>
          </p:nvPr>
        </p:nvGraphicFramePr>
        <p:xfrm>
          <a:off x="9194800" y="622300"/>
          <a:ext cx="2997200" cy="4102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815507538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2214404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ENSMUSG00000037946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3564757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ENSMUSG00000022488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265679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ENSMUSG00000027646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336202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ENSMUSG00000015143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703995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5935156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03455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9799318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ENSMUSG00000030830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322938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25216925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20631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ENSMUSG00000000290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309584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529105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88942156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764511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13313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8857031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7527491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34485069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ENSMUSG00000020901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54464262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16129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ENSMUSG00000049775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42584740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ENSMUSG00000034116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1031174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ENSMUSG00000021823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7819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033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0CC49C-F5B4-4A85-A357-2432DCEF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463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9B29A7-92EB-489F-83EF-07DE58E2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16126"/>
              </p:ext>
            </p:extLst>
          </p:nvPr>
        </p:nvGraphicFramePr>
        <p:xfrm>
          <a:off x="9296400" y="752475"/>
          <a:ext cx="2413000" cy="4619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816934387"/>
                    </a:ext>
                  </a:extLst>
                </a:gridCol>
              </a:tblGrid>
              <a:tr h="1542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361665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ENSMUSG00000024308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708519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ENSMUSG00000021939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551352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21506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ENSMUSG00000038642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291691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027499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6548839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3566148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7552493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70259060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36504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351163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ENSMUSG00000031838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60152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1954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92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830F4-5047-42F1-B3D3-8B527667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369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D31FCA-0FAA-40A1-9CE2-63738F8AA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64932"/>
              </p:ext>
            </p:extLst>
          </p:nvPr>
        </p:nvGraphicFramePr>
        <p:xfrm>
          <a:off x="9613900" y="1253329"/>
          <a:ext cx="1920875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956836978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84194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0168406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ENSMUSG00000042228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2556202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97978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ENSMUSG00000003283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331795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ENSMUSG00000026288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3130899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ENSMUSG00000015950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6443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ENSMUSG00000032462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178071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8588816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ENSMUSG00000052151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6761485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9049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ENSMUSG00000061878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686159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ENSMUSG00000021457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19927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ENSMUSG00000034116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37375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4237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2218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807752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8740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220252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597133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980449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1560837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011695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4964306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1881501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330780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0006386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09230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356690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216130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4290596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4231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960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6CA6CA-FFFC-41D0-90F5-3097C87E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853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917E21-67AC-4890-96D3-1A16DBE74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6552"/>
              </p:ext>
            </p:extLst>
          </p:nvPr>
        </p:nvGraphicFramePr>
        <p:xfrm>
          <a:off x="9420224" y="704850"/>
          <a:ext cx="2268639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8639">
                  <a:extLst>
                    <a:ext uri="{9D8B030D-6E8A-4147-A177-3AD203B41FA5}">
                      <a16:colId xmlns:a16="http://schemas.microsoft.com/office/drawing/2014/main" val="1225592934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2999718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ENSMUSG00000001507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24950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506079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360612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581714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3405500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ENSMUSG00000024421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80975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ENSMUSG00000026639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5129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8734907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ENSMUSG00000029304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2219280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4903386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15768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ENSMUSG00000040152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724194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ENSMUSG00000028047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7501204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8886726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69425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18249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72380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940786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529822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725281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97420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819362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288391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1807221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4322403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867343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1052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4837291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092063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441496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04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18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51D099-797C-41ED-B472-A1EC2D29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285226" y="697385"/>
            <a:ext cx="8187655" cy="451808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4A63E1-515B-4530-92E0-AAC86AC37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94747"/>
              </p:ext>
            </p:extLst>
          </p:nvPr>
        </p:nvGraphicFramePr>
        <p:xfrm>
          <a:off x="9152055" y="1748629"/>
          <a:ext cx="1972883" cy="2970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2883">
                  <a:extLst>
                    <a:ext uri="{9D8B030D-6E8A-4147-A177-3AD203B41FA5}">
                      <a16:colId xmlns:a16="http://schemas.microsoft.com/office/drawing/2014/main" val="1054788612"/>
                    </a:ext>
                  </a:extLst>
                </a:gridCol>
              </a:tblGrid>
              <a:tr h="86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621345784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ENSMUSG00000052688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21154847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2342950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ENSMUSG00000030786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09200375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ENSMUSG00000000290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34356245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ENSMUSG00000024421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7423326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ENSMUSG00000026639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9085187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ENSMUSG00000026479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774716062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ENSMUSG00000032462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6960606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9108603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ENSMUSG00000044594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01160497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ENSMUSG00000062345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866507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ENSMUSG00000042842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2646028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ENSMUSG00000045827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41559603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ENSMUSG00000039005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661212950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ENSMUSG00000021823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8472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73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1BD854-64FA-4D66-9C67-2D2924FC6C9F}"/>
              </a:ext>
            </a:extLst>
          </p:cNvPr>
          <p:cNvGrpSpPr/>
          <p:nvPr/>
        </p:nvGrpSpPr>
        <p:grpSpPr>
          <a:xfrm>
            <a:off x="285225" y="0"/>
            <a:ext cx="7407479" cy="6795083"/>
            <a:chOff x="0" y="0"/>
            <a:chExt cx="8556771" cy="77363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D3EF2DE-5C38-4923-AE09-A65312541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56771" cy="39282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6069BE-EB80-4603-8291-CB66E128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28230"/>
              <a:ext cx="8556771" cy="3808157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167E1B-D067-4856-9511-EF96FD969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84633"/>
              </p:ext>
            </p:extLst>
          </p:nvPr>
        </p:nvGraphicFramePr>
        <p:xfrm>
          <a:off x="8488873" y="731692"/>
          <a:ext cx="2844654" cy="791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4654">
                  <a:extLst>
                    <a:ext uri="{9D8B030D-6E8A-4147-A177-3AD203B41FA5}">
                      <a16:colId xmlns:a16="http://schemas.microsoft.com/office/drawing/2014/main" val="2087623060"/>
                    </a:ext>
                  </a:extLst>
                </a:gridCol>
              </a:tblGrid>
              <a:tr h="798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5592404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ENSMUSG00000025351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6962588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ENSMUSG00000027646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438669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ENSMUSG00000021477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27888473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ENSMUSG00000023067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6893655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ENSMUSG00000007989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8825563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ENSMUSG00000022831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5059529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ENSMUSG00000020689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09600237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ENSMUSG00000004864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3696914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ENSMUSG00000031207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6900052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ENSMUSG00000032470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6977425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ENSMUSG00000032462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59023233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ENSMUSG00000020901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934648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ENSMUSG00000024998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6686112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ENSMUSG00000046223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4196605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ENSMUSG00000021822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3690926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ENSMUSG00000020592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180834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ENSMUSG00000017009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21745888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ENSMUSG00000040152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921014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ENSMUSG00000039005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9792235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ENSMUSG00000030170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9693206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ENSMUSG00000022382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7132655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091363662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237419790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00196933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41552732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66581194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062410981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90502284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598816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9418682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51869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108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2A18-9070-46CF-A784-DCA147E4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2"/>
            <a:ext cx="9414965" cy="547381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B19F44-2FAD-409A-AF58-BD7099B9F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5126"/>
              </p:ext>
            </p:extLst>
          </p:nvPr>
        </p:nvGraphicFramePr>
        <p:xfrm>
          <a:off x="9911592" y="2051079"/>
          <a:ext cx="1902903" cy="2582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903">
                  <a:extLst>
                    <a:ext uri="{9D8B030D-6E8A-4147-A177-3AD203B41FA5}">
                      <a16:colId xmlns:a16="http://schemas.microsoft.com/office/drawing/2014/main" val="1024826663"/>
                    </a:ext>
                  </a:extLst>
                </a:gridCol>
              </a:tblGrid>
              <a:tr h="93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317625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ENSMUSG00000001750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72796196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52977401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887360238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ENSMUSG00000021477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4391066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ENSMUSG00000014599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000325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ENSMUSG00000073421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60205769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ENSMUSG00000060586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52499835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ENSMUSG00000079547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00271842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ENSMUSG00000030830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7113587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ENSMUSG00000000290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79180400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ENSMUSG00000039005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1887987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ENSMUSG00000089669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96238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67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7AE48-7CC7-4540-8FE6-95DD2AEC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9" y="478173"/>
            <a:ext cx="8487945" cy="567515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5C570D-E08F-4579-9AF1-E61CB8756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06320"/>
              </p:ext>
            </p:extLst>
          </p:nvPr>
        </p:nvGraphicFramePr>
        <p:xfrm>
          <a:off x="9404058" y="1253334"/>
          <a:ext cx="2044992" cy="5469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92">
                  <a:extLst>
                    <a:ext uri="{9D8B030D-6E8A-4147-A177-3AD203B41FA5}">
                      <a16:colId xmlns:a16="http://schemas.microsoft.com/office/drawing/2014/main" val="472775071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2707501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67142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ENSMUSG00000094686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58639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ENSMUSG00000031779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1266327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ENSMUSG00000018927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8276695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ENSMUSG00000009185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3165406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ENSMUSG00000019122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4707573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ENSMUSG00000049103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550020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ENSMUSG00000079227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8035714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ENSMUSG00000014599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2678637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ENSMUSG00000071714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0115847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ENSMUSG00000071713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445331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ENSMUSG00000033467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66301946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ENSMUSG00000041324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649314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ENSMUSG00000037035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0140576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ENSMUSG00000022514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18787022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ENSMUSG00000026070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032780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998739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0923066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ENSMUSG00000003882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4271479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ENSMUSG00000040329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689048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65884378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ENSMUSG00000089669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411929008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ENSMUSG00000028965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4580010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13831620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108424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0053099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2507834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60641176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4623465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53808356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6039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631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9921D8-0EDD-4213-8811-8D8E3BB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6" y="868509"/>
            <a:ext cx="8331444" cy="512098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E425909-7F7A-41F8-B35F-78597A1B5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51987"/>
              </p:ext>
            </p:extLst>
          </p:nvPr>
        </p:nvGraphicFramePr>
        <p:xfrm>
          <a:off x="9696451" y="1285875"/>
          <a:ext cx="2438400" cy="5481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32291712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9707060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ENSMUSG00000020357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08907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ENSMUSG00000027646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2266433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ENSMUSG00000015143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533829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ENSMUSG00000001507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6130728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5939559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4106334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4616740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7968745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ENSMUSG00000024421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4053467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ENSMUSG00000026639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94736168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398408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6546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84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ENSMUSG00000020901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4996864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4960440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ENSMUSG00000029304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827669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ENSMUSG00000040152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7278178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ENSMUSG00000028047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4515304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ENSMUSG00000034116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5786942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ENSMUSG00000021823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186997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564425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391693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9704148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0819109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9935426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8818288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40912666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8524852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6497559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2310244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6654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9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3487E-7700-46C3-B93E-7244DF85A639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C192-CBD8-4D75-9DB9-A9FA645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1182848"/>
            <a:ext cx="11358171" cy="43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F5422-2485-4630-BBDD-70B0FB81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91792" y="1931665"/>
            <a:ext cx="5891563" cy="478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B9B7D-9CE2-4344-AF8E-D17F072AF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/>
          <a:stretch/>
        </p:blipFill>
        <p:spPr>
          <a:xfrm>
            <a:off x="6618914" y="1971412"/>
            <a:ext cx="4886544" cy="166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0122-8647-4288-9C7A-29CA83FDDEAF}"/>
              </a:ext>
            </a:extLst>
          </p:cNvPr>
          <p:cNvSpPr txBox="1"/>
          <p:nvPr/>
        </p:nvSpPr>
        <p:spPr>
          <a:xfrm>
            <a:off x="6774809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 bases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981DF-AEAD-43DF-9746-B9C696C7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9" y="3908938"/>
            <a:ext cx="4730649" cy="1550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B5641-69D4-44F9-B3F3-7115B35FAB9F}"/>
              </a:ext>
            </a:extLst>
          </p:cNvPr>
          <p:cNvSpPr txBox="1"/>
          <p:nvPr/>
        </p:nvSpPr>
        <p:spPr>
          <a:xfrm>
            <a:off x="6774809" y="3537783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D2B-C7E1-4B6A-9A85-B1DBA56E4B12}"/>
              </a:ext>
            </a:extLst>
          </p:cNvPr>
          <p:cNvSpPr txBox="1"/>
          <p:nvPr/>
        </p:nvSpPr>
        <p:spPr>
          <a:xfrm>
            <a:off x="652243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 of data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4627-BD02-4CC0-A4EF-FF2940C2474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– </a:t>
            </a:r>
            <a:r>
              <a:rPr lang="en-US" altLang="ko-KR" sz="3600" dirty="0"/>
              <a:t>summary of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0848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F70F7F-0E00-4C91-B3C8-B35475045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376599"/>
              </p:ext>
            </p:extLst>
          </p:nvPr>
        </p:nvGraphicFramePr>
        <p:xfrm>
          <a:off x="1619541" y="476459"/>
          <a:ext cx="3171534" cy="4351332"/>
        </p:xfrm>
        <a:graphic>
          <a:graphicData uri="http://schemas.openxmlformats.org/drawingml/2006/table">
            <a:tbl>
              <a:tblPr/>
              <a:tblGrid>
                <a:gridCol w="3171534">
                  <a:extLst>
                    <a:ext uri="{9D8B030D-6E8A-4147-A177-3AD203B41FA5}">
                      <a16:colId xmlns:a16="http://schemas.microsoft.com/office/drawing/2014/main" val="247157492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ENSMUSG00000018796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32422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ENSMUSG00000026003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05257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ENSMUSG00000062908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3617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ENSMUSG00000018574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65644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ENSMUSG00000028607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2776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ENSMUSG00000010663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171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ENSMUSG00000024665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58722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ENSMUSG00000025153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3514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ENSMUSG00000027984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8876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ENSMUSG00000025745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12955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ENSMUSG00000059447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5486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ENSMUSG00000037071</a:t>
                      </a:r>
                    </a:p>
                  </a:txBody>
                  <a:tcPr marL="7400" marR="7400" marT="74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81090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4F444E-EF71-4956-BFF7-3F1EF5A58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213989"/>
              </p:ext>
            </p:extLst>
          </p:nvPr>
        </p:nvGraphicFramePr>
        <p:xfrm>
          <a:off x="4114800" y="173564"/>
          <a:ext cx="9353550" cy="605790"/>
        </p:xfrm>
        <a:graphic>
          <a:graphicData uri="http://schemas.openxmlformats.org/drawingml/2006/table">
            <a:tbl>
              <a:tblPr/>
              <a:tblGrid>
                <a:gridCol w="9353550">
                  <a:extLst>
                    <a:ext uri="{9D8B030D-6E8A-4147-A177-3AD203B41FA5}">
                      <a16:colId xmlns:a16="http://schemas.microsoft.com/office/drawing/2014/main" val="1182284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en-US" u="sng" dirty="0">
                          <a:solidFill>
                            <a:srgbClr val="000099"/>
                          </a:solidFill>
                          <a:effectLst/>
                          <a:latin typeface="verdana" panose="020B0604030504040204" pitchFamily="34" charset="0"/>
                          <a:hlinkClick r:id="rId2"/>
                        </a:rPr>
                      </a:br>
                      <a:r>
                        <a:rPr lang="en-US" u="sng" dirty="0">
                          <a:solidFill>
                            <a:srgbClr val="000099"/>
                          </a:solidFill>
                          <a:effectLst/>
                          <a:latin typeface="verdana" panose="020B0604030504040204" pitchFamily="34" charset="0"/>
                          <a:hlinkClick r:id="rId2"/>
                        </a:rPr>
                        <a:t>Fatty acid metabolism</a:t>
                      </a:r>
                      <a:endParaRPr lang="en-US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4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3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16164-6B10-459C-9AE2-D58B6C5BA9D5}"/>
              </a:ext>
            </a:extLst>
          </p:cNvPr>
          <p:cNvSpPr txBox="1"/>
          <p:nvPr/>
        </p:nvSpPr>
        <p:spPr>
          <a:xfrm>
            <a:off x="525994" y="244564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GSEA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0F96F-C770-4C80-86EC-3404E00E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23" y="353774"/>
            <a:ext cx="5743575" cy="5743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A4416-0385-4ACD-A343-0A08DCE0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7" y="2810312"/>
            <a:ext cx="6053044" cy="343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AB46-0211-4492-A9CA-189E2CC96909}"/>
              </a:ext>
            </a:extLst>
          </p:cNvPr>
          <p:cNvSpPr txBox="1"/>
          <p:nvPr/>
        </p:nvSpPr>
        <p:spPr>
          <a:xfrm>
            <a:off x="525994" y="134982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cycle arrest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Apoptosis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577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AC6329-1DC4-4232-9C9E-ADEF0B58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98136"/>
              </p:ext>
            </p:extLst>
          </p:nvPr>
        </p:nvGraphicFramePr>
        <p:xfrm>
          <a:off x="1999666" y="721366"/>
          <a:ext cx="97868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5">
                  <a:extLst>
                    <a:ext uri="{9D8B030D-6E8A-4147-A177-3AD203B41FA5}">
                      <a16:colId xmlns:a16="http://schemas.microsoft.com/office/drawing/2014/main" val="248031530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10611701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773098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348554098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81998147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13514522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299183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4803483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18042183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049338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75583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TDS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0.803222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0.424111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0.259821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-0.06038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0.217638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0.266901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0.320518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0.272791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29482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8702F7-9EC2-4CBA-8E1B-014CD69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89467"/>
              </p:ext>
            </p:extLst>
          </p:nvPr>
        </p:nvGraphicFramePr>
        <p:xfrm>
          <a:off x="716150" y="721366"/>
          <a:ext cx="1116946" cy="74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19">
                  <a:extLst>
                    <a:ext uri="{9D8B030D-6E8A-4147-A177-3AD203B41FA5}">
                      <a16:colId xmlns:a16="http://schemas.microsoft.com/office/drawing/2014/main" val="10813282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376920549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TDS(mean)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116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 K/O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0.362305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71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0.221482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F465CE-13A7-466A-9F9C-310868A7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" y="2428874"/>
            <a:ext cx="3860791" cy="4366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5A26B-CE8C-475C-945F-95DDE31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8" y="1522232"/>
            <a:ext cx="2092588" cy="77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7FC58-B69D-4640-9334-6770676C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6211766"/>
            <a:ext cx="7038975" cy="48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0E85-38DB-4A00-A938-CBB72A8F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1596001"/>
            <a:ext cx="9115424" cy="869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DE02C-0C83-4411-B202-7AB9A68F131C}"/>
              </a:ext>
            </a:extLst>
          </p:cNvPr>
          <p:cNvSpPr txBox="1"/>
          <p:nvPr/>
        </p:nvSpPr>
        <p:spPr>
          <a:xfrm>
            <a:off x="642353" y="92164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553C1-FF44-4EF2-B172-5737B705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45" y="2598028"/>
            <a:ext cx="5636290" cy="34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4170A-BF65-4866-BC6B-61EF0EB75759}"/>
              </a:ext>
            </a:extLst>
          </p:cNvPr>
          <p:cNvSpPr txBox="1"/>
          <p:nvPr/>
        </p:nvSpPr>
        <p:spPr>
          <a:xfrm>
            <a:off x="196553" y="247828"/>
            <a:ext cx="453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Pro-inflammatory gene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6347A-75B9-4408-B5A2-85656030D726}"/>
              </a:ext>
            </a:extLst>
          </p:cNvPr>
          <p:cNvSpPr txBox="1"/>
          <p:nvPr/>
        </p:nvSpPr>
        <p:spPr>
          <a:xfrm>
            <a:off x="196553" y="83478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Adj p-value </a:t>
            </a:r>
            <a:r>
              <a:rPr lang="ko-KR" altLang="en-US" dirty="0"/>
              <a:t>&lt; 0.05</a:t>
            </a:r>
          </a:p>
          <a:p>
            <a:r>
              <a:rPr lang="en-US" altLang="ko-KR" dirty="0"/>
              <a:t>Log fold change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0.58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F242F-B6B5-419A-9032-8E4D4327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33F63-8F43-44EB-8809-A0DD1788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B1485-636B-4ED5-BB48-7CBE855AC697}"/>
              </a:ext>
            </a:extLst>
          </p:cNvPr>
          <p:cNvSpPr txBox="1"/>
          <p:nvPr/>
        </p:nvSpPr>
        <p:spPr>
          <a:xfrm>
            <a:off x="196553" y="1415451"/>
            <a:ext cx="29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baseMean</a:t>
            </a:r>
            <a:r>
              <a:rPr lang="en-US" altLang="ko-KR" dirty="0"/>
              <a:t> &gt;= 100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48B089-9754-49B6-8D40-17F674FAF18F}"/>
              </a:ext>
            </a:extLst>
          </p:cNvPr>
          <p:cNvGrpSpPr/>
          <p:nvPr/>
        </p:nvGrpSpPr>
        <p:grpSpPr>
          <a:xfrm>
            <a:off x="639106" y="1881941"/>
            <a:ext cx="3959829" cy="4575237"/>
            <a:chOff x="5892861" y="0"/>
            <a:chExt cx="3959829" cy="45752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582AB6-613D-475C-9730-1391AE36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61" y="0"/>
              <a:ext cx="3959829" cy="37441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47F2C1-3783-4B87-955B-5FECD904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0136" y="3744172"/>
              <a:ext cx="3945277" cy="83106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2BFB670-93DD-488D-BCD3-B009498C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04" y="1896378"/>
            <a:ext cx="3945277" cy="4145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9D7AD3-6ABF-4952-AB3C-F0EA5E2AD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0" y="2232736"/>
            <a:ext cx="3945277" cy="24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4541BC-1545-4302-8C03-61620844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36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4356-E3A6-4840-9CDE-FD08D937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6" y="226502"/>
            <a:ext cx="5804053" cy="6564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4525-0D29-4BEF-9FF0-8A7AA16E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03" y="154004"/>
            <a:ext cx="5804054" cy="6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3136-9B93-4A3D-8EC1-57A7F97BACA2}"/>
              </a:ext>
            </a:extLst>
          </p:cNvPr>
          <p:cNvSpPr txBox="1"/>
          <p:nvPr/>
        </p:nvSpPr>
        <p:spPr>
          <a:xfrm>
            <a:off x="196553" y="247828"/>
            <a:ext cx="109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effectLst/>
                <a:latin typeface="Helvetica" panose="020B0604020202020204" pitchFamily="34" charset="0"/>
              </a:rPr>
              <a:t>ROS And Oxidative Stress In Cell Signaling Transduction Related Products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CD574-2BDB-49C9-84C4-9974C2CF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" y="849086"/>
            <a:ext cx="5303543" cy="6008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653BA-8103-4BF0-A9A1-6F33E57D0F01}"/>
              </a:ext>
            </a:extLst>
          </p:cNvPr>
          <p:cNvSpPr txBox="1"/>
          <p:nvPr/>
        </p:nvSpPr>
        <p:spPr>
          <a:xfrm>
            <a:off x="6368143" y="125185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Oxidative stress 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AF6189-2650-4A79-82F7-ABE10E81BB29}"/>
              </a:ext>
            </a:extLst>
          </p:cNvPr>
          <p:cNvSpPr/>
          <p:nvPr/>
        </p:nvSpPr>
        <p:spPr>
          <a:xfrm rot="10800000">
            <a:off x="8164286" y="1055207"/>
            <a:ext cx="272143" cy="56598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DA55D-73EA-4DE2-AE32-3F328C108E83}"/>
              </a:ext>
            </a:extLst>
          </p:cNvPr>
          <p:cNvSpPr txBox="1"/>
          <p:nvPr/>
        </p:nvSpPr>
        <p:spPr>
          <a:xfrm>
            <a:off x="6368142" y="1839686"/>
            <a:ext cx="2362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Mitochondrial fusion</a:t>
            </a:r>
          </a:p>
          <a:p>
            <a:r>
              <a:rPr lang="en-US" altLang="ko-KR" dirty="0" err="1"/>
              <a:t>Mitophage</a:t>
            </a:r>
            <a:endParaRPr lang="en-US" altLang="ko-KR" dirty="0"/>
          </a:p>
          <a:p>
            <a:r>
              <a:rPr lang="en-US" altLang="ko-KR" sz="1200" dirty="0"/>
              <a:t>via Pink1 K/O</a:t>
            </a:r>
            <a:endParaRPr lang="ko-KR" altLang="en-US" sz="12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3EBA2B-F6C4-4460-A0D5-D7CB52B4FEBF}"/>
              </a:ext>
            </a:extLst>
          </p:cNvPr>
          <p:cNvSpPr/>
          <p:nvPr/>
        </p:nvSpPr>
        <p:spPr>
          <a:xfrm>
            <a:off x="8694290" y="1960172"/>
            <a:ext cx="272143" cy="56598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862E578-F86C-450D-A38E-3879C4BA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16" y="3429000"/>
            <a:ext cx="5732689" cy="20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81287-9EC8-4BCD-AA57-E36CFA95DFCA}"/>
              </a:ext>
            </a:extLst>
          </p:cNvPr>
          <p:cNvSpPr txBox="1"/>
          <p:nvPr/>
        </p:nvSpPr>
        <p:spPr>
          <a:xfrm>
            <a:off x="6898147" y="5609956"/>
            <a:ext cx="67273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https://www.frontiersin.org/files/Articles/427526/fendo-10-00690-HTML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0480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65BBF9-F2E0-4AC2-B6CB-1B8DC4602F57}"/>
              </a:ext>
            </a:extLst>
          </p:cNvPr>
          <p:cNvSpPr/>
          <p:nvPr/>
        </p:nvSpPr>
        <p:spPr>
          <a:xfrm>
            <a:off x="360728" y="755008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Metabolic pathway</a:t>
            </a:r>
            <a:endParaRPr lang="ko-KR" altLang="en-US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FBBA1-37CC-4484-AA32-4E4D17D9488A}"/>
              </a:ext>
            </a:extLst>
          </p:cNvPr>
          <p:cNvSpPr/>
          <p:nvPr/>
        </p:nvSpPr>
        <p:spPr>
          <a:xfrm>
            <a:off x="2903990" y="247615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ATP decrease</a:t>
            </a:r>
          </a:p>
          <a:p>
            <a:pPr algn="ctr"/>
            <a:r>
              <a:rPr lang="en-US" altLang="ko-KR" dirty="0"/>
              <a:t>ROS stress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03DE2F-00E9-4847-BD36-6B6A6D598AA0}"/>
              </a:ext>
            </a:extLst>
          </p:cNvPr>
          <p:cNvSpPr/>
          <p:nvPr/>
        </p:nvSpPr>
        <p:spPr>
          <a:xfrm>
            <a:off x="5940805" y="4271394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Necroptosis (?)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FCB74-088B-4EEE-8486-5D02B0ADB294}"/>
              </a:ext>
            </a:extLst>
          </p:cNvPr>
          <p:cNvSpPr txBox="1"/>
          <p:nvPr/>
        </p:nvSpPr>
        <p:spPr>
          <a:xfrm>
            <a:off x="599813" y="385676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Pink1 K/O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DE001E6-A25D-4F5D-9870-6B15D8DF6FB0}"/>
              </a:ext>
            </a:extLst>
          </p:cNvPr>
          <p:cNvSpPr/>
          <p:nvPr/>
        </p:nvSpPr>
        <p:spPr>
          <a:xfrm>
            <a:off x="2386668" y="1241570"/>
            <a:ext cx="167780" cy="30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5A0130F8-FC0D-4A23-A914-C20527F53E01}"/>
              </a:ext>
            </a:extLst>
          </p:cNvPr>
          <p:cNvSpPr/>
          <p:nvPr/>
        </p:nvSpPr>
        <p:spPr>
          <a:xfrm rot="17196169">
            <a:off x="10669402" y="4664539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F2D6B6-6604-44DD-B419-4D058FB558A3}"/>
              </a:ext>
            </a:extLst>
          </p:cNvPr>
          <p:cNvSpPr/>
          <p:nvPr/>
        </p:nvSpPr>
        <p:spPr>
          <a:xfrm rot="2389925">
            <a:off x="3020037" y="1954634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11A0D-2A57-48E3-8CDB-7C1293EE8D07}"/>
              </a:ext>
            </a:extLst>
          </p:cNvPr>
          <p:cNvSpPr txBox="1"/>
          <p:nvPr/>
        </p:nvSpPr>
        <p:spPr>
          <a:xfrm>
            <a:off x="728444" y="1495147"/>
            <a:ext cx="306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via mitochondria dysfunction</a:t>
            </a:r>
            <a:endParaRPr lang="ko-KR" altLang="en-US" sz="11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E2C137-C92D-4941-8FA0-5351D411AB08}"/>
              </a:ext>
            </a:extLst>
          </p:cNvPr>
          <p:cNvSpPr/>
          <p:nvPr/>
        </p:nvSpPr>
        <p:spPr>
          <a:xfrm rot="2389925">
            <a:off x="5672630" y="3558329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EBC612-3ABB-4F54-8487-847CD374BCDB}"/>
              </a:ext>
            </a:extLst>
          </p:cNvPr>
          <p:cNvSpPr/>
          <p:nvPr/>
        </p:nvSpPr>
        <p:spPr>
          <a:xfrm rot="2389925">
            <a:off x="8509506" y="5051132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F3FE9A-268F-4F7F-ADD1-62B3B6BE2995}"/>
              </a:ext>
            </a:extLst>
          </p:cNvPr>
          <p:cNvSpPr/>
          <p:nvPr/>
        </p:nvSpPr>
        <p:spPr>
          <a:xfrm>
            <a:off x="9010878" y="547102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inflammatory</a:t>
            </a:r>
            <a:endParaRPr lang="ko-KR" altLang="en-US" dirty="0"/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4F4E0A62-32EA-4C71-805A-B3269EF11278}"/>
              </a:ext>
            </a:extLst>
          </p:cNvPr>
          <p:cNvSpPr/>
          <p:nvPr/>
        </p:nvSpPr>
        <p:spPr>
          <a:xfrm rot="6017446">
            <a:off x="7575524" y="5643694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D063F5F8-EE62-4088-AD3F-35412E9275C7}"/>
              </a:ext>
            </a:extLst>
          </p:cNvPr>
          <p:cNvSpPr/>
          <p:nvPr/>
        </p:nvSpPr>
        <p:spPr>
          <a:xfrm rot="12726642">
            <a:off x="8605528" y="4550620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61E3157F-7760-41C9-A59B-1571B5F94B37}"/>
              </a:ext>
            </a:extLst>
          </p:cNvPr>
          <p:cNvSpPr/>
          <p:nvPr/>
        </p:nvSpPr>
        <p:spPr>
          <a:xfrm rot="20423400">
            <a:off x="10853779" y="6110718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E1B11B-512F-40B9-9319-52384C4DA989}"/>
              </a:ext>
            </a:extLst>
          </p:cNvPr>
          <p:cNvSpPr/>
          <p:nvPr/>
        </p:nvSpPr>
        <p:spPr>
          <a:xfrm>
            <a:off x="10603684" y="3787439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4609E-E417-44D5-BE8E-762873D13718}"/>
              </a:ext>
            </a:extLst>
          </p:cNvPr>
          <p:cNvSpPr/>
          <p:nvPr/>
        </p:nvSpPr>
        <p:spPr>
          <a:xfrm>
            <a:off x="6344696" y="588515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31E46F-10BF-407E-9B49-0E49060C4872}"/>
              </a:ext>
            </a:extLst>
          </p:cNvPr>
          <p:cNvSpPr/>
          <p:nvPr/>
        </p:nvSpPr>
        <p:spPr>
          <a:xfrm>
            <a:off x="9032861" y="412936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326E524-47E4-4420-8CAC-AE96F1C9D0EB}"/>
              </a:ext>
            </a:extLst>
          </p:cNvPr>
          <p:cNvSpPr/>
          <p:nvPr/>
        </p:nvSpPr>
        <p:spPr>
          <a:xfrm>
            <a:off x="9823508" y="2105637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Immune cell</a:t>
            </a:r>
            <a:endParaRPr lang="ko-KR" altLang="en-US" sz="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9639EB9C-6FFC-4A30-8100-F0A8EC0AB827}"/>
              </a:ext>
            </a:extLst>
          </p:cNvPr>
          <p:cNvSpPr/>
          <p:nvPr/>
        </p:nvSpPr>
        <p:spPr>
          <a:xfrm>
            <a:off x="8170877" y="2374525"/>
            <a:ext cx="1386832" cy="128090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Immune cell</a:t>
            </a:r>
            <a:endParaRPr lang="ko-KR" altLang="en-US" sz="105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F793349-A4BC-4E5B-B815-1C52092EDEB6}"/>
              </a:ext>
            </a:extLst>
          </p:cNvPr>
          <p:cNvSpPr/>
          <p:nvPr/>
        </p:nvSpPr>
        <p:spPr>
          <a:xfrm>
            <a:off x="5161848" y="5748656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31618B-E96E-47B1-ADD7-30CA5C33DC1A}"/>
              </a:ext>
            </a:extLst>
          </p:cNvPr>
          <p:cNvGrpSpPr/>
          <p:nvPr/>
        </p:nvGrpSpPr>
        <p:grpSpPr>
          <a:xfrm>
            <a:off x="9050718" y="1006679"/>
            <a:ext cx="1186647" cy="1705761"/>
            <a:chOff x="9050718" y="1006679"/>
            <a:chExt cx="1186647" cy="170576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7FE69A9-206E-4158-B2A1-E65296364FBC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C08690-E123-420C-AA53-E5EE487FBED6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85FC466-C26B-4568-9407-ABB3BD471040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C1FE8B-202E-47CB-A89E-2FAE0B7851BF}"/>
              </a:ext>
            </a:extLst>
          </p:cNvPr>
          <p:cNvGrpSpPr/>
          <p:nvPr/>
        </p:nvGrpSpPr>
        <p:grpSpPr>
          <a:xfrm rot="2247515">
            <a:off x="11310654" y="1641912"/>
            <a:ext cx="1186647" cy="1705761"/>
            <a:chOff x="9050718" y="1006679"/>
            <a:chExt cx="1186647" cy="170576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398E70B-575F-43F0-8634-DFA20285335B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33261A-F2A0-40C1-8505-B66E85ECF555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99D4ACE-A440-46FF-9A48-C4DEBCE5E74C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DF6671-BC02-480C-8003-D7B872D0169D}"/>
              </a:ext>
            </a:extLst>
          </p:cNvPr>
          <p:cNvGrpSpPr/>
          <p:nvPr/>
        </p:nvGrpSpPr>
        <p:grpSpPr>
          <a:xfrm rot="3074096">
            <a:off x="3447782" y="5623004"/>
            <a:ext cx="1186647" cy="1705761"/>
            <a:chOff x="9050718" y="1006679"/>
            <a:chExt cx="1186647" cy="1705761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48BE043-4ECC-482E-8966-70FE19576104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EE41320-8D7E-4863-90F2-D2F6D708025F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7249FF4-54D5-4D38-9BC4-14EB53B69E8E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023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C910A-A6D7-4A55-8318-A00FA679376B}"/>
              </a:ext>
            </a:extLst>
          </p:cNvPr>
          <p:cNvSpPr txBox="1"/>
          <p:nvPr/>
        </p:nvSpPr>
        <p:spPr>
          <a:xfrm>
            <a:off x="0" y="0"/>
            <a:ext cx="412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Pink1</a:t>
            </a:r>
            <a:r>
              <a:rPr lang="ko-KR" altLang="en-US" dirty="0"/>
              <a:t> </a:t>
            </a:r>
            <a:r>
              <a:rPr lang="en-US" altLang="ko-KR" dirty="0"/>
              <a:t>K/O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14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777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5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56 -0.00741 L 0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588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228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43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931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12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063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2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08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9E49A6-5153-4950-863F-62F94BED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0097"/>
              </p:ext>
            </p:extLst>
          </p:nvPr>
        </p:nvGraphicFramePr>
        <p:xfrm>
          <a:off x="560481" y="1690688"/>
          <a:ext cx="4368428" cy="4351347"/>
        </p:xfrm>
        <a:graphic>
          <a:graphicData uri="http://schemas.openxmlformats.org/drawingml/2006/table">
            <a:tbl>
              <a:tblPr/>
              <a:tblGrid>
                <a:gridCol w="1092107">
                  <a:extLst>
                    <a:ext uri="{9D8B030D-6E8A-4147-A177-3AD203B41FA5}">
                      <a16:colId xmlns:a16="http://schemas.microsoft.com/office/drawing/2014/main" val="4138362527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655348198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1933952309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2012985581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Sample Name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Dups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% GC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562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66.0%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956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61.9%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599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67.4%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676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64.1%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8925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69.6%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472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27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5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249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71.5%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6168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76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72.1%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086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68.7%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704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9511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43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83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27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993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65.2%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9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26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70.5%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881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83DD2CF-4D19-4877-AF73-ECD7BE96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25563"/>
            <a:ext cx="7258050" cy="4838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71FEE5D-3C91-405D-AC2E-A7979F16528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66123-6E50-4E12-9A7D-48163039AAAF}"/>
              </a:ext>
            </a:extLst>
          </p:cNvPr>
          <p:cNvSpPr txBox="1"/>
          <p:nvPr/>
        </p:nvSpPr>
        <p:spPr>
          <a:xfrm>
            <a:off x="509681" y="127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General Statistics</a:t>
            </a:r>
          </a:p>
        </p:txBody>
      </p:sp>
    </p:spTree>
    <p:extLst>
      <p:ext uri="{BB962C8B-B14F-4D97-AF65-F5344CB8AC3E}">
        <p14:creationId xmlns:p14="http://schemas.microsoft.com/office/powerpoint/2010/main" val="1474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2713D-414A-4CC0-987A-7965D4B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" y="2023194"/>
            <a:ext cx="5625384" cy="37502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7ED376-6956-4F7C-AB78-D168A5EF868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188A5-5B11-421B-9AE9-922C3F423B59}"/>
              </a:ext>
            </a:extLst>
          </p:cNvPr>
          <p:cNvSpPr txBox="1"/>
          <p:nvPr/>
        </p:nvSpPr>
        <p:spPr>
          <a:xfrm>
            <a:off x="546100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Sequence Quality Histograms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248F2A-88E6-46B6-8EC6-ADE1614F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0" y="2091524"/>
            <a:ext cx="5522890" cy="3681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62DD0-BEE1-4BD9-A9F5-A6B15E64FAC8}"/>
              </a:ext>
            </a:extLst>
          </p:cNvPr>
          <p:cNvSpPr txBox="1"/>
          <p:nvPr/>
        </p:nvSpPr>
        <p:spPr>
          <a:xfrm>
            <a:off x="6442774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Per Sequence Quality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007FE-3C37-4C40-9000-0E29C35A4ADE}"/>
              </a:ext>
            </a:extLst>
          </p:cNvPr>
          <p:cNvSpPr txBox="1"/>
          <p:nvPr/>
        </p:nvSpPr>
        <p:spPr>
          <a:xfrm>
            <a:off x="664274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31CAF-2BEA-43A3-8640-987726A46130}"/>
              </a:ext>
            </a:extLst>
          </p:cNvPr>
          <p:cNvSpPr txBox="1"/>
          <p:nvPr/>
        </p:nvSpPr>
        <p:spPr>
          <a:xfrm>
            <a:off x="6688662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47259-5808-4EAA-B0E8-10642C1F7966}"/>
              </a:ext>
            </a:extLst>
          </p:cNvPr>
          <p:cNvSpPr/>
          <p:nvPr/>
        </p:nvSpPr>
        <p:spPr>
          <a:xfrm>
            <a:off x="600992" y="6094425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27432-2D16-4328-9730-B4E07CB4DBCB}"/>
              </a:ext>
            </a:extLst>
          </p:cNvPr>
          <p:cNvSpPr/>
          <p:nvPr/>
        </p:nvSpPr>
        <p:spPr>
          <a:xfrm>
            <a:off x="6625380" y="6094424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2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1376</Words>
  <Application>Microsoft Office PowerPoint</Application>
  <PresentationFormat>와이드스크린</PresentationFormat>
  <Paragraphs>773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Apple SD Gothic Neo</vt:lpstr>
      <vt:lpstr>Arial Unicode MS</vt:lpstr>
      <vt:lpstr>Helvetica Neue</vt:lpstr>
      <vt:lpstr>맑은 고딕</vt:lpstr>
      <vt:lpstr>Arial</vt:lpstr>
      <vt:lpstr>Helvetica</vt:lpstr>
      <vt:lpstr>verdana</vt:lpstr>
      <vt:lpstr>Office 테마</vt:lpstr>
      <vt:lpstr>Mouse thyroid tissue </vt:lpstr>
      <vt:lpstr>Tissue prep.</vt:lpstr>
      <vt:lpstr>PINK1 – PTEN induced putative kinase 1</vt:lpstr>
      <vt:lpstr>PINK1 – Expression in thyroid cancer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PINK1 – PTEN induced putative kinase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thyroid tissue</dc:title>
  <dc:creator>LEE HAN SAI</dc:creator>
  <cp:lastModifiedBy>LEE HAN SAI</cp:lastModifiedBy>
  <cp:revision>170</cp:revision>
  <dcterms:created xsi:type="dcterms:W3CDTF">2020-09-10T00:57:34Z</dcterms:created>
  <dcterms:modified xsi:type="dcterms:W3CDTF">2020-10-07T07:21:40Z</dcterms:modified>
</cp:coreProperties>
</file>